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9" r:id="rId2"/>
    <p:sldId id="341" r:id="rId3"/>
    <p:sldId id="380" r:id="rId4"/>
    <p:sldId id="313" r:id="rId5"/>
    <p:sldId id="364" r:id="rId6"/>
    <p:sldId id="342" r:id="rId7"/>
    <p:sldId id="335" r:id="rId8"/>
    <p:sldId id="344" r:id="rId9"/>
    <p:sldId id="352" r:id="rId10"/>
    <p:sldId id="332" r:id="rId11"/>
    <p:sldId id="343" r:id="rId12"/>
    <p:sldId id="339" r:id="rId13"/>
    <p:sldId id="375" r:id="rId14"/>
    <p:sldId id="338" r:id="rId15"/>
    <p:sldId id="374" r:id="rId16"/>
    <p:sldId id="353" r:id="rId17"/>
    <p:sldId id="368" r:id="rId18"/>
    <p:sldId id="367" r:id="rId19"/>
    <p:sldId id="379" r:id="rId20"/>
    <p:sldId id="377" r:id="rId21"/>
    <p:sldId id="373" r:id="rId22"/>
  </p:sldIdLst>
  <p:sldSz cx="9144000" cy="6858000" type="screen4x3"/>
  <p:notesSz cx="7102475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A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94660"/>
  </p:normalViewPr>
  <p:slideViewPr>
    <p:cSldViewPr>
      <p:cViewPr varScale="1">
        <p:scale>
          <a:sx n="122" d="100"/>
          <a:sy n="122" d="100"/>
        </p:scale>
        <p:origin x="82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1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739" cy="511731"/>
          </a:xfrm>
          <a:prstGeom prst="rect">
            <a:avLst/>
          </a:prstGeom>
        </p:spPr>
        <p:txBody>
          <a:bodyPr vert="horz" lIns="94782" tIns="47391" rIns="94782" bIns="47391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3093" y="1"/>
            <a:ext cx="3077739" cy="511731"/>
          </a:xfrm>
          <a:prstGeom prst="rect">
            <a:avLst/>
          </a:prstGeom>
        </p:spPr>
        <p:txBody>
          <a:bodyPr vert="horz" lIns="94782" tIns="47391" rIns="94782" bIns="47391" rtlCol="0"/>
          <a:lstStyle>
            <a:lvl1pPr algn="r">
              <a:defRPr sz="1200"/>
            </a:lvl1pPr>
          </a:lstStyle>
          <a:p>
            <a:fld id="{36BAF4C3-85FF-4355-AE3A-10E1646B3D5A}" type="datetimeFigureOut">
              <a:rPr lang="cs-CZ" smtClean="0"/>
              <a:pPr/>
              <a:t>03.09.2018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82" tIns="47391" rIns="94782" bIns="47391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10249" y="4861443"/>
            <a:ext cx="5681980" cy="4605575"/>
          </a:xfrm>
          <a:prstGeom prst="rect">
            <a:avLst/>
          </a:prstGeom>
        </p:spPr>
        <p:txBody>
          <a:bodyPr vert="horz" lIns="94782" tIns="47391" rIns="94782" bIns="47391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7739" cy="511731"/>
          </a:xfrm>
          <a:prstGeom prst="rect">
            <a:avLst/>
          </a:prstGeom>
        </p:spPr>
        <p:txBody>
          <a:bodyPr vert="horz" lIns="94782" tIns="47391" rIns="94782" bIns="47391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3093" y="9721106"/>
            <a:ext cx="3077739" cy="511731"/>
          </a:xfrm>
          <a:prstGeom prst="rect">
            <a:avLst/>
          </a:prstGeom>
        </p:spPr>
        <p:txBody>
          <a:bodyPr vert="horz" lIns="94782" tIns="47391" rIns="94782" bIns="47391" rtlCol="0" anchor="b"/>
          <a:lstStyle>
            <a:lvl1pPr algn="r">
              <a:defRPr sz="1200"/>
            </a:lvl1pPr>
          </a:lstStyle>
          <a:p>
            <a:fld id="{2C5087FE-4114-41F4-B158-E1990BB3AF7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9701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087FE-4114-41F4-B158-E1990BB3AF76}" type="slidenum">
              <a:rPr lang="cs-CZ" smtClean="0"/>
              <a:pPr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8132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180F-8CB7-409F-BD7F-E246DD793875}" type="datetime1">
              <a:rPr lang="cs-CZ" smtClean="0"/>
              <a:pPr/>
              <a:t>03.09.2018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6A87-2107-43D2-88D5-A39C3A1AC8D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C6E0E-E3C6-44FB-9858-28E95E558422}" type="datetime1">
              <a:rPr lang="cs-CZ" smtClean="0"/>
              <a:pPr/>
              <a:t>03.09.2018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6A87-2107-43D2-88D5-A39C3A1AC8D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D7D5-0F5F-4802-8A2F-199C8244D471}" type="datetime1">
              <a:rPr lang="cs-CZ" smtClean="0"/>
              <a:pPr/>
              <a:t>03.09.2018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6A87-2107-43D2-88D5-A39C3A1AC8D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26E89-1FC9-4BCF-8286-943E26CED022}" type="datetime1">
              <a:rPr lang="cs-CZ" smtClean="0"/>
              <a:pPr/>
              <a:t>03.09.2018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6A87-2107-43D2-88D5-A39C3A1AC8D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7AEC-06AA-4C92-821A-90F8F13A8624}" type="datetime1">
              <a:rPr lang="cs-CZ" smtClean="0"/>
              <a:pPr/>
              <a:t>03.09.2018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6A87-2107-43D2-88D5-A39C3A1AC8D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262BC-8FA0-42E9-82E5-45A01FE2952B}" type="datetime1">
              <a:rPr lang="cs-CZ" smtClean="0"/>
              <a:pPr/>
              <a:t>03.09.2018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6A87-2107-43D2-88D5-A39C3A1AC8D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B03D8-05BD-4563-AD08-98A22D7BF248}" type="datetime1">
              <a:rPr lang="cs-CZ" smtClean="0"/>
              <a:pPr/>
              <a:t>03.09.2018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6A87-2107-43D2-88D5-A39C3A1AC8D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2CF0F-AB7F-4465-82A8-4E1DE8F557BB}" type="datetime1">
              <a:rPr lang="cs-CZ" smtClean="0"/>
              <a:pPr/>
              <a:t>03.09.2018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6A87-2107-43D2-88D5-A39C3A1AC8D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76730-FB69-4EFD-9E9E-7FDECFF5321B}" type="datetime1">
              <a:rPr lang="cs-CZ" smtClean="0"/>
              <a:pPr/>
              <a:t>03.09.2018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6A87-2107-43D2-88D5-A39C3A1AC8D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6891-DF29-4DD7-A7AD-EA1BD2E1E915}" type="datetime1">
              <a:rPr lang="cs-CZ" smtClean="0"/>
              <a:pPr/>
              <a:t>03.09.2018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6A87-2107-43D2-88D5-A39C3A1AC8D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E54F-669E-4AAF-AB1C-BD6349AF772D}" type="datetime1">
              <a:rPr lang="cs-CZ" smtClean="0"/>
              <a:pPr/>
              <a:t>03.09.2018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6A87-2107-43D2-88D5-A39C3A1AC8D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4C014-2F98-4B6B-8EE9-D899181F3B02}" type="datetime1">
              <a:rPr lang="cs-CZ" smtClean="0"/>
              <a:pPr/>
              <a:t>03.09.2018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96A87-2107-43D2-88D5-A39C3A1AC8D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diabota.cz/" TargetMode="External"/><Relationship Id="rId4" Type="http://schemas.openxmlformats.org/officeDocument/2006/relationships/hyperlink" Target="http://www.shaper.cz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897285" y="3717032"/>
            <a:ext cx="7275115" cy="165618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 sz="1800"/>
            </a:pPr>
            <a:r>
              <a:rPr lang="fr-F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„Moderní technologie a zdravé </a:t>
            </a:r>
            <a:r>
              <a:rPr lang="fr-F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obouvání“</a:t>
            </a:r>
            <a:endParaRPr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6A87-2107-43D2-88D5-A39C3A1AC8D6}" type="slidenum">
              <a:rPr lang="cs-CZ" smtClean="0"/>
              <a:pPr/>
              <a:t>1</a:t>
            </a:fld>
            <a:endParaRPr lang="cs-CZ" dirty="0"/>
          </a:p>
        </p:txBody>
      </p:sp>
      <p:pic>
        <p:nvPicPr>
          <p:cNvPr id="1028" name="Picture 4" descr="D:\Download\logo shap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980728"/>
            <a:ext cx="2018282" cy="22322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Obdélník 9"/>
          <p:cNvSpPr/>
          <p:nvPr/>
        </p:nvSpPr>
        <p:spPr>
          <a:xfrm>
            <a:off x="2040282" y="143925"/>
            <a:ext cx="4921475" cy="58477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cs-CZ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PŘEDSTAVENÍ SPOLEČNOSTI</a:t>
            </a:r>
            <a:endParaRPr lang="cs-CZ" sz="32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9553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120080" y="-27384"/>
            <a:ext cx="7772400" cy="1008112"/>
          </a:xfrm>
        </p:spPr>
        <p:txBody>
          <a:bodyPr>
            <a:normAutofit/>
          </a:bodyPr>
          <a:lstStyle/>
          <a:p>
            <a:pPr algn="l"/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Moderní technologie</a:t>
            </a:r>
            <a:endParaRPr lang="cs-CZ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6A87-2107-43D2-88D5-A39C3A1AC8D6}" type="slidenum">
              <a:rPr lang="cs-CZ" smtClean="0"/>
              <a:pPr/>
              <a:t>10</a:t>
            </a:fld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158" y="2787808"/>
            <a:ext cx="2313292" cy="34721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9883" y="2779074"/>
            <a:ext cx="2311719" cy="346977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099279"/>
            <a:ext cx="1510314" cy="151031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200" y="2779074"/>
            <a:ext cx="2563941" cy="3474294"/>
          </a:xfrm>
          <a:prstGeom prst="rect">
            <a:avLst/>
          </a:prstGeom>
        </p:spPr>
      </p:pic>
      <p:sp>
        <p:nvSpPr>
          <p:cNvPr id="15" name="Podnadpis 3"/>
          <p:cNvSpPr txBox="1">
            <a:spLocks/>
          </p:cNvSpPr>
          <p:nvPr/>
        </p:nvSpPr>
        <p:spPr>
          <a:xfrm>
            <a:off x="2843808" y="1268760"/>
            <a:ext cx="5400600" cy="107534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 mírných a teplejších podmínek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 normálních podmínek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 chladných a velmi</a:t>
            </a:r>
            <a:r>
              <a:rPr kumimoji="0" lang="cs-CZ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chladných podmínek</a:t>
            </a:r>
            <a:endParaRPr kumimoji="0" lang="cs-CZ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cs-CZ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6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6167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120080" y="-27384"/>
            <a:ext cx="7772400" cy="1008112"/>
          </a:xfrm>
        </p:spPr>
        <p:txBody>
          <a:bodyPr>
            <a:normAutofit/>
          </a:bodyPr>
          <a:lstStyle/>
          <a:p>
            <a:pPr algn="l"/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Široká nabídka – www.shaper.cz/eshop</a:t>
            </a:r>
            <a:endParaRPr lang="cs-CZ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6A87-2107-43D2-88D5-A39C3A1AC8D6}" type="slidenum">
              <a:rPr lang="cs-CZ" smtClean="0"/>
              <a:pPr/>
              <a:t>11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957" y="4327714"/>
            <a:ext cx="5312256" cy="2197630"/>
          </a:xfrm>
          <a:prstGeom prst="rect">
            <a:avLst/>
          </a:prstGeom>
        </p:spPr>
      </p:pic>
      <p:sp>
        <p:nvSpPr>
          <p:cNvPr id="10" name="Zahnutá šipka doprava 9"/>
          <p:cNvSpPr/>
          <p:nvPr/>
        </p:nvSpPr>
        <p:spPr>
          <a:xfrm>
            <a:off x="1272023" y="2204864"/>
            <a:ext cx="432048" cy="259228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1" name="Zaoblený obdélníkový bublinový popisek 10"/>
          <p:cNvSpPr/>
          <p:nvPr/>
        </p:nvSpPr>
        <p:spPr>
          <a:xfrm>
            <a:off x="7020272" y="1146950"/>
            <a:ext cx="1728192" cy="1152128"/>
          </a:xfrm>
          <a:prstGeom prst="wedgeRoundRectCallout">
            <a:avLst>
              <a:gd name="adj1" fmla="val -57430"/>
              <a:gd name="adj2" fmla="val 10218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VÍCE NEŽ 140 MODELŮ</a:t>
            </a:r>
            <a:endParaRPr lang="cs-CZ" sz="2400" b="1" dirty="0"/>
          </a:p>
        </p:txBody>
      </p:sp>
      <p:sp>
        <p:nvSpPr>
          <p:cNvPr id="12" name="Zaoblený obdélníkový bublinový popisek 11"/>
          <p:cNvSpPr/>
          <p:nvPr/>
        </p:nvSpPr>
        <p:spPr>
          <a:xfrm>
            <a:off x="7020272" y="3429000"/>
            <a:ext cx="1728192" cy="1152128"/>
          </a:xfrm>
          <a:prstGeom prst="wedgeRoundRectCallout">
            <a:avLst>
              <a:gd name="adj1" fmla="val -56548"/>
              <a:gd name="adj2" fmla="val -8895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PRO VĚTŠINU PROFESÍ</a:t>
            </a:r>
            <a:endParaRPr lang="cs-CZ" sz="24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102" y="1070691"/>
            <a:ext cx="4502885" cy="313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28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6A87-2107-43D2-88D5-A39C3A1AC8D6}" type="slidenum">
              <a:rPr lang="cs-CZ" smtClean="0"/>
              <a:pPr/>
              <a:t>12</a:t>
            </a:fld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194384" y="1057340"/>
            <a:ext cx="6761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i="1" dirty="0"/>
              <a:t>STAVANGER Bau GORE </a:t>
            </a:r>
            <a:r>
              <a:rPr lang="cs-CZ" sz="2800" b="1" i="1" dirty="0" smtClean="0"/>
              <a:t>II – kategorie S3</a:t>
            </a:r>
            <a:endParaRPr lang="cs-CZ" sz="2800" b="1" i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134" y="1525736"/>
            <a:ext cx="5013176" cy="5013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Nadpis 2"/>
          <p:cNvSpPr txBox="1">
            <a:spLocks/>
          </p:cNvSpPr>
          <p:nvPr/>
        </p:nvSpPr>
        <p:spPr>
          <a:xfrm>
            <a:off x="1120080" y="44624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Ukázka bezpečnostní obuvi</a:t>
            </a:r>
            <a:endParaRPr lang="cs-CZ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6A87-2107-43D2-88D5-A39C3A1AC8D6}" type="slidenum">
              <a:rPr lang="cs-CZ" smtClean="0"/>
              <a:pPr/>
              <a:t>13</a:t>
            </a:fld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99" y="1117804"/>
            <a:ext cx="5402362" cy="5402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ovéPole 6"/>
          <p:cNvSpPr txBox="1"/>
          <p:nvPr/>
        </p:nvSpPr>
        <p:spPr>
          <a:xfrm>
            <a:off x="1331640" y="1117804"/>
            <a:ext cx="4849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i="1" dirty="0"/>
              <a:t>VD 2500 </a:t>
            </a:r>
            <a:r>
              <a:rPr lang="cs-CZ" sz="2800" b="1" i="1" dirty="0" smtClean="0"/>
              <a:t>ESD </a:t>
            </a:r>
            <a:r>
              <a:rPr lang="cs-CZ" sz="2800" b="1" i="1" dirty="0"/>
              <a:t>– kategorie </a:t>
            </a:r>
            <a:r>
              <a:rPr lang="cs-CZ" sz="2800" b="1" i="1" dirty="0" smtClean="0"/>
              <a:t>S2</a:t>
            </a:r>
            <a:endParaRPr lang="cs-CZ" sz="2800" b="1" i="1" dirty="0"/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1120080" y="44624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Ukázka bezpečnostní obuvi</a:t>
            </a:r>
            <a:endParaRPr lang="cs-CZ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161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6A87-2107-43D2-88D5-A39C3A1AC8D6}" type="slidenum">
              <a:rPr lang="cs-CZ" smtClean="0"/>
              <a:pPr/>
              <a:t>14</a:t>
            </a:fld>
            <a:endParaRPr lang="cs-CZ" dirty="0"/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1120080" y="44624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Ukázka bezpečnostní obuvi – slévárna i kancelář</a:t>
            </a:r>
            <a:endParaRPr lang="cs-CZ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489" y="1135485"/>
            <a:ext cx="2184397" cy="178367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128" y="4579622"/>
            <a:ext cx="2171302" cy="170496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385" y="4644659"/>
            <a:ext cx="2208784" cy="170136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4248" y="4716235"/>
            <a:ext cx="1979051" cy="157295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5762" y="2861204"/>
            <a:ext cx="2277537" cy="166435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2868" y="3010366"/>
            <a:ext cx="2123255" cy="150673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4334" y="1135485"/>
            <a:ext cx="2262441" cy="174559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0206" y="1886851"/>
            <a:ext cx="1992224" cy="2638707"/>
          </a:xfrm>
          <a:prstGeom prst="rect">
            <a:avLst/>
          </a:prstGeom>
        </p:spPr>
      </p:pic>
      <p:sp>
        <p:nvSpPr>
          <p:cNvPr id="14" name="Zaoblený obdélníkový bublinový popisek 13"/>
          <p:cNvSpPr/>
          <p:nvPr/>
        </p:nvSpPr>
        <p:spPr>
          <a:xfrm>
            <a:off x="107504" y="1111529"/>
            <a:ext cx="1728192" cy="1152128"/>
          </a:xfrm>
          <a:prstGeom prst="wedgeRoundRectCallout">
            <a:avLst>
              <a:gd name="adj1" fmla="val -3196"/>
              <a:gd name="adj2" fmla="val 20932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VÍCE NEŽ 140 MODELŮ</a:t>
            </a:r>
            <a:endParaRPr lang="cs-CZ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105288" y="44624"/>
            <a:ext cx="8219240" cy="1008112"/>
          </a:xfrm>
        </p:spPr>
        <p:txBody>
          <a:bodyPr>
            <a:normAutofit/>
          </a:bodyPr>
          <a:lstStyle/>
          <a:p>
            <a:pPr algn="l"/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Umíme i něco navíc</a:t>
            </a:r>
            <a:endParaRPr lang="cs-CZ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553200" y="6376243"/>
            <a:ext cx="2133600" cy="365125"/>
          </a:xfrm>
        </p:spPr>
        <p:txBody>
          <a:bodyPr/>
          <a:lstStyle/>
          <a:p>
            <a:fld id="{8F896A87-2107-43D2-88D5-A39C3A1AC8D6}" type="slidenum">
              <a:rPr lang="cs-CZ" smtClean="0"/>
              <a:pPr/>
              <a:t>15</a:t>
            </a:fld>
            <a:endParaRPr lang="cs-CZ" dirty="0"/>
          </a:p>
        </p:txBody>
      </p:sp>
      <p:sp>
        <p:nvSpPr>
          <p:cNvPr id="7" name="Podnadpis 3"/>
          <p:cNvSpPr txBox="1">
            <a:spLocks/>
          </p:cNvSpPr>
          <p:nvPr/>
        </p:nvSpPr>
        <p:spPr>
          <a:xfrm>
            <a:off x="672932" y="1289858"/>
            <a:ext cx="8013868" cy="14190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Potřebujete individuální řešení?</a:t>
            </a:r>
          </a:p>
          <a:p>
            <a:pPr marL="914400" lvl="1" indent="-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2200" noProof="0" dirty="0" smtClean="0"/>
              <a:t>Umíme </a:t>
            </a:r>
            <a:r>
              <a:rPr lang="cs-CZ" sz="2200" dirty="0"/>
              <a:t>ho </a:t>
            </a:r>
            <a:r>
              <a:rPr lang="cs-CZ" sz="2200" dirty="0" smtClean="0"/>
              <a:t>změřit, posoudit </a:t>
            </a:r>
            <a:r>
              <a:rPr lang="cs-CZ" sz="2200" dirty="0"/>
              <a:t>a </a:t>
            </a:r>
            <a:r>
              <a:rPr lang="cs-CZ" sz="2200" noProof="0" dirty="0" smtClean="0"/>
              <a:t>v případě možností nechat vyrobit</a:t>
            </a:r>
            <a:endParaRPr kumimoji="0" lang="cs-CZ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s-CZ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6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694" y="3042915"/>
            <a:ext cx="2784156" cy="314789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1374" y="2880873"/>
            <a:ext cx="2199199" cy="332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11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105288" y="44624"/>
            <a:ext cx="8219240" cy="1008112"/>
          </a:xfrm>
        </p:spPr>
        <p:txBody>
          <a:bodyPr>
            <a:normAutofit/>
          </a:bodyPr>
          <a:lstStyle/>
          <a:p>
            <a:pPr algn="l"/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Zdravé obouvání ještě jednou</a:t>
            </a:r>
            <a:endParaRPr lang="cs-CZ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553200" y="6376243"/>
            <a:ext cx="2133600" cy="365125"/>
          </a:xfrm>
        </p:spPr>
        <p:txBody>
          <a:bodyPr/>
          <a:lstStyle/>
          <a:p>
            <a:fld id="{8F896A87-2107-43D2-88D5-A39C3A1AC8D6}" type="slidenum">
              <a:rPr lang="cs-CZ" smtClean="0"/>
              <a:pPr/>
              <a:t>16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23763"/>
            <a:ext cx="7567864" cy="338437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6" y="4779166"/>
            <a:ext cx="2169023" cy="1441351"/>
          </a:xfrm>
          <a:prstGeom prst="rect">
            <a:avLst/>
          </a:prstGeom>
        </p:spPr>
      </p:pic>
      <p:sp>
        <p:nvSpPr>
          <p:cNvPr id="7" name="Podnadpis 3"/>
          <p:cNvSpPr txBox="1">
            <a:spLocks/>
          </p:cNvSpPr>
          <p:nvPr/>
        </p:nvSpPr>
        <p:spPr>
          <a:xfrm>
            <a:off x="843800" y="4779166"/>
            <a:ext cx="5733396" cy="1263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000" b="1" dirty="0" smtClean="0"/>
              <a:t>Normální neznamená vždy zdravý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000" dirty="0" smtClean="0"/>
              <a:t>Takže zpět ke zdravotní obuvi značky SHAPER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s-CZ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6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9039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6A87-2107-43D2-88D5-A39C3A1AC8D6}" type="slidenum">
              <a:rPr lang="cs-CZ" smtClean="0"/>
              <a:pPr/>
              <a:t>17</a:t>
            </a:fld>
            <a:endParaRPr lang="cs-CZ" dirty="0"/>
          </a:p>
        </p:txBody>
      </p:sp>
      <p:sp>
        <p:nvSpPr>
          <p:cNvPr id="7" name="Podnadpis 3"/>
          <p:cNvSpPr txBox="1">
            <a:spLocks/>
          </p:cNvSpPr>
          <p:nvPr/>
        </p:nvSpPr>
        <p:spPr>
          <a:xfrm>
            <a:off x="571472" y="3714752"/>
            <a:ext cx="7488832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/>
            <a:endParaRPr lang="cs-CZ" sz="24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chemeClr val="tx1"/>
              </a:solidFill>
            </a:endParaRPr>
          </a:p>
          <a:p>
            <a:pPr algn="l"/>
            <a:endParaRPr lang="cs-CZ" dirty="0"/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1120080" y="-27384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 </a:t>
            </a:r>
            <a:r>
              <a:rPr lang="cs-CZ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SHAPER s.r.o. – spolupráce s lékaři a odborníky</a:t>
            </a:r>
            <a:endParaRPr lang="cs-CZ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259632" y="3530086"/>
            <a:ext cx="4752528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600" dirty="0" smtClean="0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 </a:t>
            </a:r>
            <a:endParaRPr lang="cs-CZ" altLang="cs-CZ" sz="1600" dirty="0" smtClean="0">
              <a:solidFill>
                <a:prstClr val="black"/>
              </a:solidFill>
              <a:latin typeface="Calibri"/>
            </a:endParaRPr>
          </a:p>
          <a:p>
            <a:r>
              <a:rPr lang="cs-CZ" altLang="cs-CZ" sz="2400" dirty="0" smtClean="0">
                <a:solidFill>
                  <a:prstClr val="black"/>
                </a:solidFill>
                <a:latin typeface="Calibri"/>
                <a:ea typeface="Calibri" panose="020F0502020204030204" pitchFamily="34" charset="0"/>
              </a:rPr>
              <a:t>Pan profesor je hlavní odbornou autoritou celého projektu obouvání diabetiků.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altLang="cs-CZ" sz="1600" dirty="0" smtClea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708" y="1268760"/>
            <a:ext cx="2830780" cy="4057451"/>
          </a:xfrm>
          <a:prstGeom prst="rect">
            <a:avLst/>
          </a:prstGeom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259632" y="691073"/>
            <a:ext cx="475252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sz="1200" dirty="0">
              <a:solidFill>
                <a:prstClr val="black"/>
              </a:solidFill>
              <a:latin typeface="Calibri"/>
            </a:endParaRPr>
          </a:p>
          <a:p>
            <a:r>
              <a:rPr lang="cs-CZ" sz="1200" dirty="0">
                <a:solidFill>
                  <a:prstClr val="black"/>
                </a:solidFill>
                <a:latin typeface="Calibri"/>
              </a:rPr>
              <a:t> </a:t>
            </a:r>
          </a:p>
          <a:p>
            <a:r>
              <a:rPr lang="cs-CZ" sz="1200" dirty="0">
                <a:solidFill>
                  <a:prstClr val="black"/>
                </a:solidFill>
                <a:latin typeface="Calibri"/>
              </a:rPr>
              <a:t> </a:t>
            </a:r>
          </a:p>
          <a:p>
            <a:r>
              <a:rPr lang="cs-CZ" sz="1200" dirty="0">
                <a:solidFill>
                  <a:prstClr val="black"/>
                </a:solidFill>
                <a:latin typeface="Calibri"/>
              </a:rPr>
              <a:t> </a:t>
            </a:r>
          </a:p>
          <a:p>
            <a:r>
              <a:rPr lang="cs-CZ" sz="2400" b="1" dirty="0">
                <a:solidFill>
                  <a:prstClr val="black"/>
                </a:solidFill>
                <a:latin typeface="Calibri"/>
              </a:rPr>
              <a:t>P</a:t>
            </a:r>
            <a:r>
              <a:rPr lang="cs-CZ" sz="2400" b="1" dirty="0" smtClean="0">
                <a:solidFill>
                  <a:prstClr val="black"/>
                </a:solidFill>
                <a:latin typeface="Calibri"/>
              </a:rPr>
              <a:t>rof</a:t>
            </a:r>
            <a:r>
              <a:rPr lang="cs-CZ" sz="2400" b="1" dirty="0">
                <a:solidFill>
                  <a:prstClr val="black"/>
                </a:solidFill>
                <a:latin typeface="Calibri"/>
              </a:rPr>
              <a:t>. MUDr. Milan Kvapil, CSc., MBA</a:t>
            </a:r>
          </a:p>
          <a:p>
            <a:r>
              <a:rPr lang="cs-CZ" sz="2400" dirty="0">
                <a:solidFill>
                  <a:prstClr val="black"/>
                </a:solidFill>
                <a:latin typeface="Calibri"/>
              </a:rPr>
              <a:t>Přednosta Interní kliniky FN v Motole a 2. LF UK a prezident Diabetické asociace ČR</a:t>
            </a:r>
            <a:endParaRPr lang="cs-CZ" altLang="cs-CZ" sz="2400" dirty="0" smtClea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6686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6A87-2107-43D2-88D5-A39C3A1AC8D6}" type="slidenum">
              <a:rPr lang="cs-CZ" smtClean="0"/>
              <a:pPr/>
              <a:t>18</a:t>
            </a:fld>
            <a:endParaRPr lang="cs-CZ" dirty="0"/>
          </a:p>
        </p:txBody>
      </p:sp>
      <p:sp>
        <p:nvSpPr>
          <p:cNvPr id="7" name="Podnadpis 3"/>
          <p:cNvSpPr txBox="1">
            <a:spLocks/>
          </p:cNvSpPr>
          <p:nvPr/>
        </p:nvSpPr>
        <p:spPr>
          <a:xfrm>
            <a:off x="571472" y="3714752"/>
            <a:ext cx="7488832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/>
            <a:endParaRPr lang="cs-CZ" sz="24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chemeClr val="tx1"/>
              </a:solidFill>
            </a:endParaRPr>
          </a:p>
          <a:p>
            <a:pPr algn="l"/>
            <a:endParaRPr lang="cs-CZ" dirty="0"/>
          </a:p>
        </p:txBody>
      </p:sp>
      <p:sp>
        <p:nvSpPr>
          <p:cNvPr id="4" name="Nadpis 2"/>
          <p:cNvSpPr>
            <a:spLocks noGrp="1"/>
          </p:cNvSpPr>
          <p:nvPr>
            <p:ph type="ctrTitle"/>
          </p:nvPr>
        </p:nvSpPr>
        <p:spPr>
          <a:xfrm>
            <a:off x="1120080" y="44624"/>
            <a:ext cx="7772400" cy="1008112"/>
          </a:xfrm>
        </p:spPr>
        <p:txBody>
          <a:bodyPr>
            <a:normAutofit/>
          </a:bodyPr>
          <a:lstStyle/>
          <a:p>
            <a:pPr algn="l"/>
            <a:r>
              <a:rPr lang="pl-P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 </a:t>
            </a:r>
            <a:r>
              <a:rPr lang="sv-SE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MUDr. Milan Kvapil, CSc., </a:t>
            </a:r>
            <a:r>
              <a:rPr lang="sv-SE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MBA</a:t>
            </a:r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říká</a:t>
            </a:r>
            <a:endParaRPr lang="cs-CZ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320229" y="1268049"/>
            <a:ext cx="7572251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sz="2400" dirty="0" smtClean="0">
                <a:solidFill>
                  <a:prstClr val="black"/>
                </a:solidFill>
                <a:latin typeface="Calibri"/>
              </a:rPr>
              <a:t>„Diaboty </a:t>
            </a:r>
            <a:r>
              <a:rPr lang="cs-CZ" sz="2400" dirty="0">
                <a:solidFill>
                  <a:prstClr val="black"/>
                </a:solidFill>
                <a:latin typeface="Calibri"/>
              </a:rPr>
              <a:t>SHAPER mohu vřele doporučit všem pacientům s cukrovkou. </a:t>
            </a:r>
            <a:r>
              <a:rPr lang="cs-CZ" sz="2400" dirty="0" smtClean="0">
                <a:solidFill>
                  <a:prstClr val="black"/>
                </a:solidFill>
                <a:latin typeface="Calibri"/>
              </a:rPr>
              <a:t>Unikátní </a:t>
            </a:r>
            <a:r>
              <a:rPr lang="cs-CZ" sz="2400" dirty="0">
                <a:solidFill>
                  <a:prstClr val="black"/>
                </a:solidFill>
                <a:latin typeface="Calibri"/>
              </a:rPr>
              <a:t>technologie obsažené v této obuvi byly vyvinuty na základě </a:t>
            </a:r>
            <a:r>
              <a:rPr lang="cs-CZ" sz="2400" dirty="0" smtClean="0">
                <a:solidFill>
                  <a:prstClr val="black"/>
                </a:solidFill>
                <a:latin typeface="Calibri"/>
              </a:rPr>
              <a:t>nejnovějších </a:t>
            </a:r>
            <a:r>
              <a:rPr lang="cs-CZ" sz="2400" dirty="0">
                <a:solidFill>
                  <a:prstClr val="black"/>
                </a:solidFill>
                <a:latin typeface="Calibri"/>
              </a:rPr>
              <a:t>vědeckých poznatků o prevenci syndromu diabetické </a:t>
            </a:r>
            <a:r>
              <a:rPr lang="cs-CZ" sz="2400" dirty="0" smtClean="0">
                <a:solidFill>
                  <a:prstClr val="black"/>
                </a:solidFill>
                <a:latin typeface="Calibri"/>
              </a:rPr>
              <a:t>nohy </a:t>
            </a:r>
            <a:r>
              <a:rPr lang="cs-CZ" sz="2400" dirty="0">
                <a:solidFill>
                  <a:prstClr val="black"/>
                </a:solidFill>
                <a:latin typeface="Calibri"/>
              </a:rPr>
              <a:t>a správné konstrukci profylaktické obuvi.</a:t>
            </a:r>
          </a:p>
          <a:p>
            <a:r>
              <a:rPr lang="cs-CZ" sz="2400" dirty="0">
                <a:solidFill>
                  <a:prstClr val="black"/>
                </a:solidFill>
                <a:latin typeface="Calibri"/>
              </a:rPr>
              <a:t> </a:t>
            </a:r>
          </a:p>
          <a:p>
            <a:r>
              <a:rPr lang="cs-CZ" sz="2400" dirty="0">
                <a:solidFill>
                  <a:prstClr val="black"/>
                </a:solidFill>
                <a:latin typeface="Calibri"/>
              </a:rPr>
              <a:t>Rovněž vycházejí z výsledků našeho vlastního výzkumu v této </a:t>
            </a:r>
            <a:r>
              <a:rPr lang="cs-CZ" sz="2400" dirty="0" smtClean="0">
                <a:solidFill>
                  <a:prstClr val="black"/>
                </a:solidFill>
                <a:latin typeface="Calibri"/>
              </a:rPr>
              <a:t>oblasti</a:t>
            </a:r>
            <a:r>
              <a:rPr lang="cs-CZ" sz="2400" dirty="0">
                <a:solidFill>
                  <a:prstClr val="black"/>
                </a:solidFill>
                <a:latin typeface="Calibri"/>
              </a:rPr>
              <a:t>, na kterém jsem se osobně podílel.</a:t>
            </a:r>
          </a:p>
          <a:p>
            <a:r>
              <a:rPr lang="cs-CZ" sz="2400" dirty="0">
                <a:solidFill>
                  <a:prstClr val="black"/>
                </a:solidFill>
                <a:latin typeface="Calibri"/>
              </a:rPr>
              <a:t> </a:t>
            </a:r>
          </a:p>
          <a:p>
            <a:r>
              <a:rPr lang="cs-CZ" sz="2400" dirty="0">
                <a:solidFill>
                  <a:prstClr val="black"/>
                </a:solidFill>
                <a:latin typeface="Calibri"/>
              </a:rPr>
              <a:t>Pro své jedinečné vlastnosti je diabota SHAPER vhodným prostředkem </a:t>
            </a:r>
            <a:r>
              <a:rPr lang="cs-CZ" sz="2400" dirty="0" smtClean="0">
                <a:solidFill>
                  <a:prstClr val="black"/>
                </a:solidFill>
                <a:latin typeface="Calibri"/>
              </a:rPr>
              <a:t>prevence </a:t>
            </a:r>
            <a:r>
              <a:rPr lang="cs-CZ" sz="2400" dirty="0">
                <a:solidFill>
                  <a:prstClr val="black"/>
                </a:solidFill>
                <a:latin typeface="Calibri"/>
              </a:rPr>
              <a:t>závažného poškození nohou v důsledku cukrovky, který </a:t>
            </a:r>
            <a:r>
              <a:rPr lang="cs-CZ" sz="2400" dirty="0" smtClean="0">
                <a:solidFill>
                  <a:prstClr val="black"/>
                </a:solidFill>
                <a:latin typeface="Calibri"/>
              </a:rPr>
              <a:t>splňuje </a:t>
            </a:r>
            <a:r>
              <a:rPr lang="cs-CZ" sz="2400" dirty="0">
                <a:solidFill>
                  <a:prstClr val="black"/>
                </a:solidFill>
                <a:latin typeface="Calibri"/>
              </a:rPr>
              <a:t>i ty nejnáročnější požadavky kladené na tuto </a:t>
            </a:r>
            <a:r>
              <a:rPr lang="cs-CZ" sz="2400" dirty="0" smtClean="0">
                <a:solidFill>
                  <a:prstClr val="black"/>
                </a:solidFill>
                <a:latin typeface="Calibri"/>
              </a:rPr>
              <a:t>obuv“.</a:t>
            </a:r>
            <a:endParaRPr lang="cs-CZ" sz="2400" dirty="0">
              <a:solidFill>
                <a:prstClr val="black"/>
              </a:solidFill>
              <a:latin typeface="Calibri"/>
            </a:endParaRPr>
          </a:p>
          <a:p>
            <a:r>
              <a:rPr lang="cs-CZ" sz="2400" dirty="0">
                <a:solidFill>
                  <a:prstClr val="black"/>
                </a:solidFill>
                <a:latin typeface="Calibri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4623102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6A87-2107-43D2-88D5-A39C3A1AC8D6}" type="slidenum">
              <a:rPr lang="cs-CZ" smtClean="0"/>
              <a:pPr/>
              <a:t>19</a:t>
            </a:fld>
            <a:endParaRPr lang="cs-CZ" dirty="0"/>
          </a:p>
        </p:txBody>
      </p:sp>
      <p:sp>
        <p:nvSpPr>
          <p:cNvPr id="10" name="Nadpis 2"/>
          <p:cNvSpPr>
            <a:spLocks noGrp="1"/>
          </p:cNvSpPr>
          <p:nvPr>
            <p:ph type="ctrTitle"/>
          </p:nvPr>
        </p:nvSpPr>
        <p:spPr>
          <a:xfrm>
            <a:off x="1120080" y="44624"/>
            <a:ext cx="7772400" cy="1008112"/>
          </a:xfrm>
        </p:spPr>
        <p:txBody>
          <a:bodyPr>
            <a:normAutofit/>
          </a:bodyPr>
          <a:lstStyle/>
          <a:p>
            <a:pPr algn="l"/>
            <a:r>
              <a:rPr lang="pl-P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 Výrobní </a:t>
            </a:r>
            <a:r>
              <a:rPr lang="pl-P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portfolio naší diabetické obuvi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841" y="1047036"/>
            <a:ext cx="3379345" cy="224562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841" y="3573016"/>
            <a:ext cx="3496869" cy="260735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1001833"/>
            <a:ext cx="3114660" cy="2366143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4746" y="3748495"/>
            <a:ext cx="2834414" cy="223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99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120080" y="-27384"/>
            <a:ext cx="7772400" cy="1008112"/>
          </a:xfrm>
        </p:spPr>
        <p:txBody>
          <a:bodyPr>
            <a:normAutofit/>
          </a:bodyPr>
          <a:lstStyle/>
          <a:p>
            <a:pPr algn="l"/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Společnost </a:t>
            </a:r>
            <a:r>
              <a:rPr lang="cs-CZ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SHAPER s.r.o.</a:t>
            </a:r>
            <a:endParaRPr lang="cs-CZ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6A87-2107-43D2-88D5-A39C3A1AC8D6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10" name="Podnadpis 3"/>
          <p:cNvSpPr>
            <a:spLocks noGrp="1"/>
          </p:cNvSpPr>
          <p:nvPr>
            <p:ph type="subTitle" idx="1"/>
          </p:nvPr>
        </p:nvSpPr>
        <p:spPr>
          <a:xfrm>
            <a:off x="611560" y="2708920"/>
            <a:ext cx="4320480" cy="3435286"/>
          </a:xfrm>
        </p:spPr>
        <p:txBody>
          <a:bodyPr>
            <a:normAutofit fontScale="92500" lnSpcReduction="10000"/>
          </a:bodyPr>
          <a:lstStyle/>
          <a:p>
            <a:pPr lvl="1" algn="l">
              <a:lnSpc>
                <a:spcPct val="90000"/>
              </a:lnSpc>
            </a:pPr>
            <a:endParaRPr lang="cs-CZ" sz="2200" dirty="0">
              <a:solidFill>
                <a:schemeClr val="tx1"/>
              </a:solidFill>
            </a:endParaRPr>
          </a:p>
          <a:p>
            <a:pPr marL="800100" lvl="1" indent="-342900" algn="l">
              <a:lnSpc>
                <a:spcPct val="90000"/>
              </a:lnSpc>
              <a:buFont typeface="Arial" pitchFamily="34" charset="0"/>
              <a:buChar char="•"/>
            </a:pPr>
            <a:r>
              <a:rPr lang="cs-CZ" sz="2200" dirty="0" smtClean="0">
                <a:solidFill>
                  <a:schemeClr val="tx1"/>
                </a:solidFill>
              </a:rPr>
              <a:t>Česká společnost</a:t>
            </a:r>
          </a:p>
          <a:p>
            <a:pPr marL="800100" lvl="1" indent="-342900" algn="l">
              <a:lnSpc>
                <a:spcPct val="90000"/>
              </a:lnSpc>
              <a:buFont typeface="Arial" pitchFamily="34" charset="0"/>
              <a:buChar char="•"/>
            </a:pPr>
            <a:r>
              <a:rPr lang="cs-CZ" sz="2200" b="1" dirty="0" smtClean="0">
                <a:solidFill>
                  <a:schemeClr val="tx1"/>
                </a:solidFill>
              </a:rPr>
              <a:t>Vyrábíme speciální zdravotní obuv pro diabetiky</a:t>
            </a:r>
          </a:p>
          <a:p>
            <a:pPr marL="800100" lvl="1" indent="-342900" algn="l">
              <a:lnSpc>
                <a:spcPct val="90000"/>
              </a:lnSpc>
              <a:buFont typeface="Arial" pitchFamily="34" charset="0"/>
              <a:buChar char="•"/>
            </a:pPr>
            <a:r>
              <a:rPr lang="cs-CZ" sz="2200" b="1" dirty="0" smtClean="0">
                <a:solidFill>
                  <a:schemeClr val="tx1"/>
                </a:solidFill>
              </a:rPr>
              <a:t>Obouváme pracovníky různých profesí v oboru OOPP</a:t>
            </a:r>
          </a:p>
          <a:p>
            <a:pPr marL="800100" lvl="1" indent="-342900" algn="l">
              <a:lnSpc>
                <a:spcPct val="90000"/>
              </a:lnSpc>
              <a:buFont typeface="Arial" pitchFamily="34" charset="0"/>
              <a:buChar char="•"/>
            </a:pPr>
            <a:r>
              <a:rPr lang="cs-CZ" sz="2200" dirty="0" smtClean="0">
                <a:solidFill>
                  <a:schemeClr val="tx1"/>
                </a:solidFill>
              </a:rPr>
              <a:t>Naše výrobky obsahují patentově chráněnou technologii</a:t>
            </a:r>
          </a:p>
          <a:p>
            <a:pPr marL="800100" lvl="1" indent="-342900" algn="l">
              <a:lnSpc>
                <a:spcPct val="90000"/>
              </a:lnSpc>
              <a:buFont typeface="Arial" pitchFamily="34" charset="0"/>
              <a:buChar char="•"/>
            </a:pPr>
            <a:r>
              <a:rPr lang="cs-CZ" sz="2200" dirty="0" smtClean="0">
                <a:solidFill>
                  <a:schemeClr val="tx1"/>
                </a:solidFill>
              </a:rPr>
              <a:t>Obchodní zastoupení celého sortimentu výrobků firmy </a:t>
            </a:r>
            <a:r>
              <a:rPr lang="cs-CZ" sz="2200" i="1" dirty="0" smtClean="0">
                <a:solidFill>
                  <a:schemeClr val="tx1"/>
                </a:solidFill>
              </a:rPr>
              <a:t>STEITZ SECURA GmbH</a:t>
            </a:r>
            <a:r>
              <a:rPr lang="cs-CZ" sz="2200" dirty="0" smtClean="0">
                <a:solidFill>
                  <a:schemeClr val="tx1"/>
                </a:solidFill>
              </a:rPr>
              <a:t>.</a:t>
            </a:r>
          </a:p>
          <a:p>
            <a:pPr marL="800100" lvl="1" indent="-342900" algn="l">
              <a:lnSpc>
                <a:spcPct val="90000"/>
              </a:lnSpc>
              <a:buFont typeface="Arial" pitchFamily="34" charset="0"/>
              <a:buChar char="•"/>
            </a:pPr>
            <a:endParaRPr lang="cs-CZ" sz="2200" dirty="0" smtClean="0">
              <a:solidFill>
                <a:schemeClr val="tx1"/>
              </a:solidFill>
            </a:endParaRPr>
          </a:p>
          <a:p>
            <a:pPr marL="800100" lvl="1" indent="-342900" algn="l">
              <a:lnSpc>
                <a:spcPct val="90000"/>
              </a:lnSpc>
              <a:buFont typeface="Arial" pitchFamily="34" charset="0"/>
              <a:buChar char="•"/>
            </a:pPr>
            <a:endParaRPr lang="cs-CZ" sz="2200" dirty="0">
              <a:solidFill>
                <a:schemeClr val="tx1"/>
              </a:solidFill>
            </a:endParaRPr>
          </a:p>
          <a:p>
            <a:pPr marL="800100" lvl="1" indent="-342900" algn="l">
              <a:buFont typeface="Arial" pitchFamily="34" charset="0"/>
              <a:buChar char="•"/>
            </a:pPr>
            <a:endParaRPr lang="cs-CZ" sz="6200" dirty="0">
              <a:solidFill>
                <a:schemeClr val="tx1"/>
              </a:solidFill>
            </a:endParaRPr>
          </a:p>
        </p:txBody>
      </p:sp>
      <p:pic>
        <p:nvPicPr>
          <p:cNvPr id="8" name="Picture 4" descr="D:\Download\logo shap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235921"/>
            <a:ext cx="1222875" cy="13525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6280" y="3011161"/>
            <a:ext cx="3911941" cy="235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99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6A87-2107-43D2-88D5-A39C3A1AC8D6}" type="slidenum">
              <a:rPr lang="cs-CZ" smtClean="0"/>
              <a:pPr/>
              <a:t>20</a:t>
            </a:fld>
            <a:endParaRPr lang="cs-CZ" dirty="0"/>
          </a:p>
        </p:txBody>
      </p:sp>
      <p:sp>
        <p:nvSpPr>
          <p:cNvPr id="10" name="Nadpis 2"/>
          <p:cNvSpPr>
            <a:spLocks noGrp="1"/>
          </p:cNvSpPr>
          <p:nvPr>
            <p:ph type="ctrTitle"/>
          </p:nvPr>
        </p:nvSpPr>
        <p:spPr>
          <a:xfrm>
            <a:off x="1120080" y="44624"/>
            <a:ext cx="7772400" cy="1008112"/>
          </a:xfrm>
        </p:spPr>
        <p:txBody>
          <a:bodyPr>
            <a:normAutofit/>
          </a:bodyPr>
          <a:lstStyle/>
          <a:p>
            <a:pPr algn="l"/>
            <a:r>
              <a:rPr lang="pl-P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 Výrobní </a:t>
            </a:r>
            <a:r>
              <a:rPr lang="pl-P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portfolio naší diabetické obuvi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668" y="3573016"/>
            <a:ext cx="3116499" cy="247736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3364" y="1055863"/>
            <a:ext cx="3053645" cy="232760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150" y="1042987"/>
            <a:ext cx="2846834" cy="2271121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1150" y="3573016"/>
            <a:ext cx="2952328" cy="240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12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6A87-2107-43D2-88D5-A39C3A1AC8D6}" type="slidenum">
              <a:rPr lang="cs-CZ" smtClean="0"/>
              <a:pPr/>
              <a:t>21</a:t>
            </a:fld>
            <a:endParaRPr lang="cs-CZ" dirty="0"/>
          </a:p>
        </p:txBody>
      </p:sp>
      <p:sp>
        <p:nvSpPr>
          <p:cNvPr id="7" name="Podnadpis 3"/>
          <p:cNvSpPr txBox="1">
            <a:spLocks/>
          </p:cNvSpPr>
          <p:nvPr/>
        </p:nvSpPr>
        <p:spPr>
          <a:xfrm>
            <a:off x="571472" y="3714752"/>
            <a:ext cx="7488832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/>
            <a:endParaRPr lang="cs-CZ" sz="24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chemeClr val="tx1"/>
              </a:solidFill>
            </a:endParaRPr>
          </a:p>
          <a:p>
            <a:pPr algn="l"/>
            <a:endParaRPr lang="cs-CZ" dirty="0"/>
          </a:p>
        </p:txBody>
      </p:sp>
      <p:sp>
        <p:nvSpPr>
          <p:cNvPr id="10" name="Nadpis 2"/>
          <p:cNvSpPr>
            <a:spLocks noGrp="1"/>
          </p:cNvSpPr>
          <p:nvPr>
            <p:ph type="ctrTitle"/>
          </p:nvPr>
        </p:nvSpPr>
        <p:spPr>
          <a:xfrm>
            <a:off x="1120080" y="44624"/>
            <a:ext cx="7772400" cy="1008112"/>
          </a:xfrm>
        </p:spPr>
        <p:txBody>
          <a:bodyPr>
            <a:normAutofit/>
          </a:bodyPr>
          <a:lstStyle/>
          <a:p>
            <a:pPr algn="l"/>
            <a:r>
              <a:rPr lang="pl-P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14. </a:t>
            </a:r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Závěr a dotazy</a:t>
            </a:r>
            <a:endParaRPr lang="pl-P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095" y="1698528"/>
            <a:ext cx="4958821" cy="4032448"/>
          </a:xfrm>
          <a:prstGeom prst="rect">
            <a:avLst/>
          </a:prstGeom>
        </p:spPr>
      </p:pic>
      <p:sp>
        <p:nvSpPr>
          <p:cNvPr id="8" name="Podnadpis 3"/>
          <p:cNvSpPr txBox="1">
            <a:spLocks/>
          </p:cNvSpPr>
          <p:nvPr/>
        </p:nvSpPr>
        <p:spPr>
          <a:xfrm>
            <a:off x="827584" y="1268760"/>
            <a:ext cx="7488832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lnSpc>
                <a:spcPct val="80000"/>
              </a:lnSpc>
            </a:pPr>
            <a:r>
              <a:rPr lang="cs-CZ" sz="2000" dirty="0" smtClean="0">
                <a:solidFill>
                  <a:schemeClr val="tx1"/>
                </a:solidFill>
              </a:rPr>
              <a:t>Děkuji Vám za pozornost</a:t>
            </a:r>
            <a:endParaRPr lang="cs-CZ" sz="20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chemeClr val="tx1"/>
              </a:solidFill>
            </a:endParaRPr>
          </a:p>
          <a:p>
            <a:pPr algn="l"/>
            <a:endParaRPr lang="cs-CZ" dirty="0"/>
          </a:p>
        </p:txBody>
      </p:sp>
      <p:sp>
        <p:nvSpPr>
          <p:cNvPr id="9" name="Podnadpis 3"/>
          <p:cNvSpPr txBox="1">
            <a:spLocks/>
          </p:cNvSpPr>
          <p:nvPr/>
        </p:nvSpPr>
        <p:spPr>
          <a:xfrm>
            <a:off x="1265736" y="1928802"/>
            <a:ext cx="2520446" cy="1936402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3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SHAPER s.r.o.</a:t>
            </a:r>
            <a:endParaRPr lang="cs-CZ" sz="3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cs-CZ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Karel Šmatlák jr.</a:t>
            </a:r>
            <a:endParaRPr lang="cs-CZ" sz="4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cs-CZ" sz="2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spolumajitel firmy</a:t>
            </a:r>
          </a:p>
          <a:p>
            <a:pPr algn="l"/>
            <a:r>
              <a:rPr lang="cs-CZ" sz="2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mobil: +420 602 168 288</a:t>
            </a:r>
          </a:p>
          <a:p>
            <a:pPr algn="l"/>
            <a:r>
              <a:rPr lang="cs-CZ" sz="2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e-mail: karel.smatlak.jr@shaper.cz</a:t>
            </a:r>
          </a:p>
          <a:p>
            <a:pPr algn="l"/>
            <a:r>
              <a:rPr lang="cs-CZ" u="sng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4"/>
              </a:rPr>
              <a:t>www.shaper.cz</a:t>
            </a:r>
            <a:endParaRPr lang="cs-CZ" sz="4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cs-CZ" u="sng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5"/>
              </a:rPr>
              <a:t>www.diabota.cz</a:t>
            </a:r>
            <a:endParaRPr lang="cs-CZ" sz="4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 algn="l">
              <a:lnSpc>
                <a:spcPct val="80000"/>
              </a:lnSpc>
            </a:pPr>
            <a:endParaRPr lang="cs-CZ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cs-CZ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367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6A87-2107-43D2-88D5-A39C3A1AC8D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odnadpis 3"/>
          <p:cNvSpPr txBox="1">
            <a:spLocks/>
          </p:cNvSpPr>
          <p:nvPr/>
        </p:nvSpPr>
        <p:spPr>
          <a:xfrm>
            <a:off x="571472" y="3714752"/>
            <a:ext cx="7488832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/>
            <a:endParaRPr lang="cs-CZ" sz="2400" dirty="0" smtClean="0">
              <a:solidFill>
                <a:prstClr val="black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cs-CZ" sz="2000" dirty="0" smtClean="0">
              <a:solidFill>
                <a:prstClr val="black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cs-CZ" sz="2400" dirty="0">
              <a:solidFill>
                <a:prstClr val="black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endParaRPr lang="cs-CZ" sz="2400" dirty="0" smtClean="0">
              <a:solidFill>
                <a:prstClr val="black"/>
              </a:solidFill>
            </a:endParaRPr>
          </a:p>
          <a:p>
            <a:pPr algn="l"/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406394" y="2636912"/>
            <a:ext cx="727280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dirty="0" smtClean="0">
                <a:solidFill>
                  <a:prstClr val="black"/>
                </a:solidFill>
              </a:rPr>
              <a:t>Dále jsme převzali vývoj </a:t>
            </a:r>
            <a:r>
              <a:rPr lang="cs-CZ" sz="2400" dirty="0">
                <a:solidFill>
                  <a:prstClr val="black"/>
                </a:solidFill>
              </a:rPr>
              <a:t>speciální obuvi pro diabetiky a </a:t>
            </a:r>
            <a:r>
              <a:rPr lang="cs-CZ" sz="2400" dirty="0" smtClean="0">
                <a:solidFill>
                  <a:prstClr val="black"/>
                </a:solidFill>
              </a:rPr>
              <a:t> uvedli na trh její druhou generaci. </a:t>
            </a:r>
          </a:p>
          <a:p>
            <a:pPr algn="just"/>
            <a:endParaRPr lang="cs-CZ" sz="2400" dirty="0">
              <a:solidFill>
                <a:prstClr val="black"/>
              </a:solidFill>
            </a:endParaRPr>
          </a:p>
          <a:p>
            <a:pPr algn="just"/>
            <a:r>
              <a:rPr lang="cs-CZ" sz="2400" dirty="0" smtClean="0">
                <a:solidFill>
                  <a:prstClr val="black"/>
                </a:solidFill>
              </a:rPr>
              <a:t>Navázali jsme tím </a:t>
            </a:r>
            <a:r>
              <a:rPr lang="cs-CZ" sz="2400" dirty="0">
                <a:solidFill>
                  <a:prstClr val="black"/>
                </a:solidFill>
              </a:rPr>
              <a:t>na osm let práce ve výzkumu správného obouvání diabetiků. </a:t>
            </a:r>
          </a:p>
          <a:p>
            <a:pPr algn="just"/>
            <a:r>
              <a:rPr lang="cs-CZ" sz="2400" dirty="0">
                <a:solidFill>
                  <a:prstClr val="black"/>
                </a:solidFill>
              </a:rPr>
              <a:t> </a:t>
            </a:r>
          </a:p>
          <a:p>
            <a:pPr algn="just"/>
            <a:r>
              <a:rPr lang="cs-CZ" sz="2400" b="1" dirty="0">
                <a:solidFill>
                  <a:prstClr val="black"/>
                </a:solidFill>
              </a:rPr>
              <a:t>Výzkum probíhal ve spolupráci s 2. </a:t>
            </a:r>
            <a:r>
              <a:rPr lang="cs-CZ" sz="2400" b="1" dirty="0" smtClean="0">
                <a:solidFill>
                  <a:prstClr val="black"/>
                </a:solidFill>
              </a:rPr>
              <a:t>LF Univerzity Karlovy a FN v</a:t>
            </a:r>
            <a:r>
              <a:rPr lang="cs-CZ" sz="2400" b="1" dirty="0">
                <a:solidFill>
                  <a:prstClr val="black"/>
                </a:solidFill>
              </a:rPr>
              <a:t> Motole pod vedením pana profesora </a:t>
            </a:r>
            <a:r>
              <a:rPr lang="cs-CZ" sz="2400" b="1" dirty="0" smtClean="0">
                <a:solidFill>
                  <a:prstClr val="black"/>
                </a:solidFill>
              </a:rPr>
              <a:t>            MUDr</a:t>
            </a:r>
            <a:r>
              <a:rPr lang="cs-CZ" sz="2400" b="1" dirty="0">
                <a:solidFill>
                  <a:prstClr val="black"/>
                </a:solidFill>
              </a:rPr>
              <a:t>. </a:t>
            </a:r>
            <a:r>
              <a:rPr lang="cs-CZ" sz="2400" b="1" dirty="0" smtClean="0">
                <a:solidFill>
                  <a:prstClr val="black"/>
                </a:solidFill>
              </a:rPr>
              <a:t>Milana Kvapila, </a:t>
            </a:r>
            <a:r>
              <a:rPr lang="cs-CZ" sz="2400" b="1" dirty="0">
                <a:solidFill>
                  <a:prstClr val="black"/>
                </a:solidFill>
              </a:rPr>
              <a:t>CSc., MBA. </a:t>
            </a:r>
            <a:endParaRPr lang="cs-CZ" sz="2400" b="1" dirty="0" smtClean="0">
              <a:solidFill>
                <a:prstClr val="black"/>
              </a:solidFill>
            </a:endParaRPr>
          </a:p>
          <a:p>
            <a:pPr algn="just"/>
            <a:endParaRPr lang="cs-CZ" sz="2400" dirty="0">
              <a:solidFill>
                <a:prstClr val="black"/>
              </a:solidFill>
            </a:endParaRPr>
          </a:p>
          <a:p>
            <a:pPr algn="just"/>
            <a:r>
              <a:rPr lang="cs-CZ" sz="2400" dirty="0">
                <a:solidFill>
                  <a:prstClr val="black"/>
                </a:solidFill>
                <a:ea typeface="Calibri" panose="020F0502020204030204" pitchFamily="34" charset="0"/>
              </a:rPr>
              <a:t> </a:t>
            </a:r>
          </a:p>
          <a:p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8" name="Nadpis 2"/>
          <p:cNvSpPr txBox="1">
            <a:spLocks/>
          </p:cNvSpPr>
          <p:nvPr/>
        </p:nvSpPr>
        <p:spPr>
          <a:xfrm>
            <a:off x="1120080" y="-27384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Společnost </a:t>
            </a:r>
            <a:r>
              <a:rPr lang="cs-CZ" sz="28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SHAPER s.r.o. </a:t>
            </a:r>
            <a:endParaRPr lang="cs-CZ" sz="28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Podnadpis 1"/>
          <p:cNvSpPr>
            <a:spLocks noGrp="1"/>
          </p:cNvSpPr>
          <p:nvPr>
            <p:ph type="subTitle" idx="1"/>
          </p:nvPr>
        </p:nvSpPr>
        <p:spPr>
          <a:xfrm>
            <a:off x="1805880" y="1284130"/>
            <a:ext cx="6400800" cy="108012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Smyslem </a:t>
            </a:r>
            <a:r>
              <a:rPr lang="cs-CZ" sz="2800" b="1" dirty="0">
                <a:solidFill>
                  <a:schemeClr val="bg1"/>
                </a:solidFill>
              </a:rPr>
              <a:t>našeho podnikání je zdravé obouvání lidí bez rozdílů profesí. </a:t>
            </a:r>
          </a:p>
          <a:p>
            <a:endParaRPr lang="cs-CZ" sz="2800" b="1" dirty="0" smtClean="0">
              <a:solidFill>
                <a:schemeClr val="bg1"/>
              </a:solidFill>
            </a:endParaRPr>
          </a:p>
          <a:p>
            <a:endParaRPr lang="cs-CZ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345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264096" y="0"/>
            <a:ext cx="7772400" cy="1008112"/>
          </a:xfrm>
        </p:spPr>
        <p:txBody>
          <a:bodyPr>
            <a:normAutofit/>
          </a:bodyPr>
          <a:lstStyle/>
          <a:p>
            <a:pPr algn="l"/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Společnost </a:t>
            </a:r>
            <a:r>
              <a:rPr lang="cs-CZ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STEITZ SECURA GmbH.</a:t>
            </a:r>
            <a:endParaRPr lang="cs-CZ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6A87-2107-43D2-88D5-A39C3A1AC8D6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15" name="Podnadpis 3"/>
          <p:cNvSpPr>
            <a:spLocks noGrp="1"/>
          </p:cNvSpPr>
          <p:nvPr>
            <p:ph type="subTitle" idx="1"/>
          </p:nvPr>
        </p:nvSpPr>
        <p:spPr>
          <a:xfrm>
            <a:off x="899592" y="1647048"/>
            <a:ext cx="4320480" cy="1769522"/>
          </a:xfrm>
        </p:spPr>
        <p:txBody>
          <a:bodyPr>
            <a:normAutofit lnSpcReduction="10000"/>
          </a:bodyPr>
          <a:lstStyle/>
          <a:p>
            <a:pPr lvl="1" algn="l">
              <a:lnSpc>
                <a:spcPct val="90000"/>
              </a:lnSpc>
            </a:pPr>
            <a:endParaRPr lang="cs-CZ" sz="2200" dirty="0">
              <a:solidFill>
                <a:schemeClr val="tx1"/>
              </a:solidFill>
            </a:endParaRPr>
          </a:p>
          <a:p>
            <a:pPr marL="800100" lvl="1" indent="-342900" algn="l">
              <a:lnSpc>
                <a:spcPct val="90000"/>
              </a:lnSpc>
              <a:buFont typeface="Arial" pitchFamily="34" charset="0"/>
              <a:buChar char="•"/>
            </a:pPr>
            <a:r>
              <a:rPr lang="cs-CZ" sz="2200" dirty="0">
                <a:solidFill>
                  <a:schemeClr val="tx1"/>
                </a:solidFill>
              </a:rPr>
              <a:t>Německá společnost </a:t>
            </a:r>
          </a:p>
          <a:p>
            <a:pPr marL="800100" lvl="1" indent="-342900" algn="l">
              <a:lnSpc>
                <a:spcPct val="90000"/>
              </a:lnSpc>
              <a:buFont typeface="Arial" pitchFamily="34" charset="0"/>
              <a:buChar char="•"/>
            </a:pPr>
            <a:r>
              <a:rPr lang="cs-CZ" sz="2200" dirty="0">
                <a:solidFill>
                  <a:schemeClr val="tx1"/>
                </a:solidFill>
              </a:rPr>
              <a:t>Založena roku </a:t>
            </a:r>
            <a:r>
              <a:rPr lang="cs-CZ" sz="2200" dirty="0" smtClean="0">
                <a:solidFill>
                  <a:schemeClr val="tx1"/>
                </a:solidFill>
              </a:rPr>
              <a:t>1863</a:t>
            </a:r>
          </a:p>
          <a:p>
            <a:pPr marL="800100" lvl="1" indent="-342900" algn="l">
              <a:lnSpc>
                <a:spcPct val="90000"/>
              </a:lnSpc>
              <a:buFont typeface="Arial" pitchFamily="34" charset="0"/>
              <a:buChar char="•"/>
            </a:pPr>
            <a:r>
              <a:rPr lang="cs-CZ" sz="2200" dirty="0" smtClean="0">
                <a:solidFill>
                  <a:schemeClr val="tx1"/>
                </a:solidFill>
              </a:rPr>
              <a:t>220 zaměstnanců</a:t>
            </a:r>
          </a:p>
          <a:p>
            <a:pPr marL="800100" lvl="1" indent="-342900" algn="l">
              <a:lnSpc>
                <a:spcPct val="90000"/>
              </a:lnSpc>
              <a:buFont typeface="Arial" pitchFamily="34" charset="0"/>
              <a:buChar char="•"/>
            </a:pPr>
            <a:r>
              <a:rPr lang="cs-CZ" sz="2200" dirty="0" smtClean="0">
                <a:solidFill>
                  <a:schemeClr val="tx1"/>
                </a:solidFill>
              </a:rPr>
              <a:t>900 000 párů obuvi ročně</a:t>
            </a:r>
            <a:endParaRPr lang="cs-CZ" sz="2200" dirty="0">
              <a:solidFill>
                <a:schemeClr val="tx1"/>
              </a:solidFill>
            </a:endParaRPr>
          </a:p>
          <a:p>
            <a:pPr lvl="1" algn="l"/>
            <a:endParaRPr lang="cs-CZ" sz="6200" dirty="0">
              <a:solidFill>
                <a:schemeClr val="tx1"/>
              </a:solidFill>
            </a:endParaRPr>
          </a:p>
          <a:p>
            <a:pPr marL="800100" lvl="1" indent="-342900" algn="l">
              <a:buFont typeface="Arial" pitchFamily="34" charset="0"/>
              <a:buChar char="•"/>
            </a:pPr>
            <a:endParaRPr lang="cs-CZ" sz="6200" dirty="0">
              <a:solidFill>
                <a:schemeClr val="tx1"/>
              </a:solidFill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3714752"/>
            <a:ext cx="3456384" cy="2301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G:\1\template\logo steitz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1124744"/>
            <a:ext cx="2304256" cy="7719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2" descr="D:\Download\obr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1215786"/>
            <a:ext cx="3225600" cy="23560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1" name="Picture 3" descr="D:\Download\obr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60605" y="3714752"/>
            <a:ext cx="3226171" cy="2300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19236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120080" y="-27384"/>
            <a:ext cx="7772400" cy="1008112"/>
          </a:xfrm>
        </p:spPr>
        <p:txBody>
          <a:bodyPr>
            <a:normAutofit/>
          </a:bodyPr>
          <a:lstStyle/>
          <a:p>
            <a:pPr algn="l"/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Co nás spojuje</a:t>
            </a:r>
            <a:endParaRPr lang="cs-CZ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6A87-2107-43D2-88D5-A39C3A1AC8D6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2" name="Podnadpis 1"/>
          <p:cNvSpPr>
            <a:spLocks noGrp="1"/>
          </p:cNvSpPr>
          <p:nvPr>
            <p:ph type="subTitle" idx="1"/>
          </p:nvPr>
        </p:nvSpPr>
        <p:spPr>
          <a:xfrm>
            <a:off x="1691680" y="3645024"/>
            <a:ext cx="6400800" cy="230425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cs-CZ" sz="2800" b="1" dirty="0" smtClean="0">
              <a:solidFill>
                <a:schemeClr val="bg1"/>
              </a:solidFill>
            </a:endParaRPr>
          </a:p>
          <a:p>
            <a:r>
              <a:rPr lang="cs-CZ" sz="2800" b="1" dirty="0" smtClean="0">
                <a:solidFill>
                  <a:schemeClr val="bg1"/>
                </a:solidFill>
              </a:rPr>
              <a:t>Společné nahlížení </a:t>
            </a:r>
            <a:r>
              <a:rPr lang="cs-CZ" sz="2800" b="1" dirty="0">
                <a:solidFill>
                  <a:schemeClr val="bg1"/>
                </a:solidFill>
              </a:rPr>
              <a:t>na důležitost výzkumu a vývoje v </a:t>
            </a:r>
            <a:r>
              <a:rPr lang="cs-CZ" sz="2800" b="1" dirty="0" smtClean="0">
                <a:solidFill>
                  <a:schemeClr val="bg1"/>
                </a:solidFill>
              </a:rPr>
              <a:t>oblasti zdravého </a:t>
            </a:r>
            <a:r>
              <a:rPr lang="cs-CZ" sz="2800" b="1" dirty="0">
                <a:solidFill>
                  <a:schemeClr val="bg1"/>
                </a:solidFill>
              </a:rPr>
              <a:t>obouvání a použitých </a:t>
            </a:r>
            <a:r>
              <a:rPr lang="cs-CZ" sz="2800" b="1" dirty="0" smtClean="0">
                <a:solidFill>
                  <a:schemeClr val="bg1"/>
                </a:solidFill>
              </a:rPr>
              <a:t>technologií.</a:t>
            </a:r>
          </a:p>
          <a:p>
            <a:endParaRPr lang="cs-CZ" sz="2800" b="1" dirty="0" smtClean="0">
              <a:solidFill>
                <a:schemeClr val="bg1"/>
              </a:solidFill>
            </a:endParaRPr>
          </a:p>
          <a:p>
            <a:endParaRPr lang="cs-CZ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4" descr="D:\Download\logo shap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9672" y="1419325"/>
            <a:ext cx="1222875" cy="13525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 descr="G:\1\template\logo steitz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9128" y="1698278"/>
            <a:ext cx="3143272" cy="1052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39935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120080" y="-27384"/>
            <a:ext cx="7772400" cy="1008112"/>
          </a:xfrm>
        </p:spPr>
        <p:txBody>
          <a:bodyPr>
            <a:normAutofit/>
          </a:bodyPr>
          <a:lstStyle/>
          <a:p>
            <a:pPr algn="l"/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Správný výběr </a:t>
            </a:r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pracovní a zásahové obuvi</a:t>
            </a:r>
            <a:endParaRPr lang="cs-CZ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6A87-2107-43D2-88D5-A39C3A1AC8D6}" type="slidenum">
              <a:rPr lang="cs-CZ" smtClean="0"/>
              <a:pPr/>
              <a:t>6</a:t>
            </a:fld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688" y="3501008"/>
            <a:ext cx="2247860" cy="269006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408" y="3501007"/>
            <a:ext cx="2247823" cy="2698623"/>
          </a:xfrm>
          <a:prstGeom prst="rect">
            <a:avLst/>
          </a:prstGeom>
        </p:spPr>
      </p:pic>
      <p:sp>
        <p:nvSpPr>
          <p:cNvPr id="15" name="Podnadpis 3"/>
          <p:cNvSpPr txBox="1">
            <a:spLocks/>
          </p:cNvSpPr>
          <p:nvPr/>
        </p:nvSpPr>
        <p:spPr>
          <a:xfrm>
            <a:off x="1120080" y="1805353"/>
            <a:ext cx="7499468" cy="110503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Každý náš zákazník nejdříve projde měřením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Až poté mu boty necháme ušít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které parametry jsou tedy ty nejdůležitější?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cs-CZ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6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1174092" y="1213724"/>
            <a:ext cx="75743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Z naší praxe víme, že více než 50 % zákazníků nosí boty nesprávné velikosti</a:t>
            </a:r>
            <a:r>
              <a:rPr lang="cs-CZ" sz="2000" dirty="0" smtClean="0"/>
              <a:t>! </a:t>
            </a:r>
            <a:r>
              <a:rPr lang="cs-CZ" sz="2000" b="1" dirty="0" smtClean="0"/>
              <a:t>Z toho důvodu:</a:t>
            </a:r>
            <a:endParaRPr lang="cs-CZ" sz="2000" b="1" dirty="0"/>
          </a:p>
        </p:txBody>
      </p:sp>
      <p:sp>
        <p:nvSpPr>
          <p:cNvPr id="18" name="Podnadpis 3"/>
          <p:cNvSpPr txBox="1">
            <a:spLocks/>
          </p:cNvSpPr>
          <p:nvPr/>
        </p:nvSpPr>
        <p:spPr>
          <a:xfrm>
            <a:off x="1327076" y="3028428"/>
            <a:ext cx="2251544" cy="3423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cs-CZ" sz="2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Velikost chodidla</a:t>
            </a: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s-CZ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Podnadpis 3"/>
          <p:cNvSpPr txBox="1">
            <a:spLocks/>
          </p:cNvSpPr>
          <p:nvPr/>
        </p:nvSpPr>
        <p:spPr>
          <a:xfrm>
            <a:off x="3774982" y="3034500"/>
            <a:ext cx="2400673" cy="3423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cs-CZ" sz="2200" b="1" dirty="0"/>
              <a:t>Velikost nártu/šíře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6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Podnadpis 3"/>
          <p:cNvSpPr txBox="1">
            <a:spLocks/>
          </p:cNvSpPr>
          <p:nvPr/>
        </p:nvSpPr>
        <p:spPr>
          <a:xfrm>
            <a:off x="6368004" y="3018326"/>
            <a:ext cx="2251544" cy="3423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cs-CZ" sz="2200" b="1" dirty="0"/>
              <a:t>Váha zákazníka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6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" name="Obrázek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7076" y="3486920"/>
            <a:ext cx="2208170" cy="269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282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105288" y="44624"/>
            <a:ext cx="8219240" cy="1008112"/>
          </a:xfrm>
        </p:spPr>
        <p:txBody>
          <a:bodyPr>
            <a:normAutofit/>
          </a:bodyPr>
          <a:lstStyle/>
          <a:p>
            <a:pPr algn="l"/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Správný výběr pracovní a zásahové obuvi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553200" y="6376243"/>
            <a:ext cx="2133600" cy="365125"/>
          </a:xfrm>
        </p:spPr>
        <p:txBody>
          <a:bodyPr/>
          <a:lstStyle/>
          <a:p>
            <a:fld id="{8F896A87-2107-43D2-88D5-A39C3A1AC8D6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7" name="Podnadpis 3"/>
          <p:cNvSpPr txBox="1">
            <a:spLocks/>
          </p:cNvSpPr>
          <p:nvPr/>
        </p:nvSpPr>
        <p:spPr>
          <a:xfrm>
            <a:off x="672932" y="1052736"/>
            <a:ext cx="8013868" cy="26642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defRPr/>
            </a:pPr>
            <a:r>
              <a:rPr lang="cs-CZ" sz="2000" b="1" dirty="0" smtClean="0"/>
              <a:t>Častými jevy nesprávně zvolené velikosti obuvi jsou: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defRPr/>
            </a:pPr>
            <a:endParaRPr lang="cs-CZ" sz="2000" dirty="0" smtClean="0"/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2000" dirty="0" smtClean="0"/>
              <a:t>Kladívkové prsty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2000" dirty="0" smtClean="0"/>
              <a:t>Vbočení </a:t>
            </a:r>
            <a:r>
              <a:rPr lang="cs-CZ" sz="2000" dirty="0"/>
              <a:t>nebo přeložení </a:t>
            </a:r>
            <a:r>
              <a:rPr lang="cs-CZ" sz="2000" dirty="0" smtClean="0"/>
              <a:t>prstů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2000" dirty="0" smtClean="0"/>
              <a:t>Otlaky </a:t>
            </a:r>
            <a:r>
              <a:rPr lang="cs-CZ" sz="2000" dirty="0"/>
              <a:t>a </a:t>
            </a:r>
            <a:r>
              <a:rPr lang="cs-CZ" sz="2000" dirty="0" smtClean="0"/>
              <a:t>puchýře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2000" dirty="0" smtClean="0"/>
              <a:t>Hallux </a:t>
            </a:r>
            <a:r>
              <a:rPr lang="cs-CZ" sz="2000" dirty="0"/>
              <a:t>Valgus - vbočený </a:t>
            </a:r>
            <a:r>
              <a:rPr lang="cs-CZ" sz="2000" dirty="0" smtClean="0"/>
              <a:t>palec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2000" dirty="0" smtClean="0"/>
              <a:t>Možnost častějšího </a:t>
            </a:r>
            <a:r>
              <a:rPr lang="cs-CZ" sz="2000" dirty="0"/>
              <a:t>zakopnutí nebo dokonce </a:t>
            </a:r>
            <a:r>
              <a:rPr lang="cs-CZ" sz="2000" dirty="0" smtClean="0"/>
              <a:t>pádu</a:t>
            </a:r>
            <a:endParaRPr kumimoji="0" lang="cs-CZ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6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obrázek 4" descr="Výsledek obrázku pro kladívkové prsty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72816"/>
            <a:ext cx="3185367" cy="1221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ek 11"/>
          <p:cNvPicPr/>
          <p:nvPr/>
        </p:nvPicPr>
        <p:blipFill>
          <a:blip r:embed="rId4"/>
          <a:stretch>
            <a:fillRect/>
          </a:stretch>
        </p:blipFill>
        <p:spPr>
          <a:xfrm>
            <a:off x="6125022" y="4003105"/>
            <a:ext cx="2545794" cy="1800912"/>
          </a:xfrm>
          <a:prstGeom prst="rect">
            <a:avLst/>
          </a:prstGeom>
        </p:spPr>
      </p:pic>
      <p:sp>
        <p:nvSpPr>
          <p:cNvPr id="13" name="Podnadpis 3"/>
          <p:cNvSpPr txBox="1">
            <a:spLocks/>
          </p:cNvSpPr>
          <p:nvPr/>
        </p:nvSpPr>
        <p:spPr>
          <a:xfrm>
            <a:off x="656948" y="3717032"/>
            <a:ext cx="8013868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defRPr/>
            </a:pPr>
            <a:r>
              <a:rPr lang="cs-CZ" sz="2000" b="1" dirty="0" smtClean="0"/>
              <a:t>Řešení: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defRPr/>
            </a:pPr>
            <a:endParaRPr lang="cs-CZ" sz="2000" b="1" dirty="0" smtClean="0"/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2000" b="1" dirty="0" smtClean="0"/>
              <a:t>Měření zákazníků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2000" b="1" dirty="0" smtClean="0"/>
              <a:t>Variabilita šíří pro každou velikost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2000" b="1" dirty="0"/>
              <a:t>P</a:t>
            </a:r>
            <a:r>
              <a:rPr lang="cs-CZ" sz="2000" b="1" dirty="0" smtClean="0"/>
              <a:t>oradenství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6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730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120080" y="-27384"/>
            <a:ext cx="7772400" cy="1008112"/>
          </a:xfrm>
        </p:spPr>
        <p:txBody>
          <a:bodyPr>
            <a:normAutofit/>
          </a:bodyPr>
          <a:lstStyle/>
          <a:p>
            <a:pPr algn="l"/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Moderní technologie</a:t>
            </a:r>
            <a:endParaRPr lang="cs-CZ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6A87-2107-43D2-88D5-A39C3A1AC8D6}" type="slidenum">
              <a:rPr lang="cs-CZ" smtClean="0"/>
              <a:pPr/>
              <a:t>8</a:t>
            </a:fld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439231"/>
            <a:ext cx="3619500" cy="383857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025" y="1437329"/>
            <a:ext cx="3533775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00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1120080" y="-27384"/>
            <a:ext cx="7772400" cy="1008112"/>
          </a:xfrm>
        </p:spPr>
        <p:txBody>
          <a:bodyPr>
            <a:normAutofit/>
          </a:bodyPr>
          <a:lstStyle/>
          <a:p>
            <a:pPr algn="l"/>
            <a:r>
              <a:rPr lang="cs-CZ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Moderní technologie</a:t>
            </a:r>
            <a:endParaRPr lang="cs-CZ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96A87-2107-43D2-88D5-A39C3A1AC8D6}" type="slidenum">
              <a:rPr lang="cs-CZ" smtClean="0"/>
              <a:pPr/>
              <a:t>9</a:t>
            </a:fld>
            <a:endParaRPr lang="cs-CZ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439232"/>
            <a:ext cx="3667125" cy="391477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1439231"/>
            <a:ext cx="367665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999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2135</TotalTime>
  <Words>450</Words>
  <Application>Microsoft Office PowerPoint</Application>
  <PresentationFormat>Předvádění na obrazovce (4:3)</PresentationFormat>
  <Paragraphs>149</Paragraphs>
  <Slides>21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4" baseType="lpstr">
      <vt:lpstr>Arial</vt:lpstr>
      <vt:lpstr>Calibri</vt:lpstr>
      <vt:lpstr>Motiv sady Office</vt:lpstr>
      <vt:lpstr>„Moderní technologie a zdravé obouvání“</vt:lpstr>
      <vt:lpstr>1. Společnost SHAPER s.r.o.</vt:lpstr>
      <vt:lpstr>Prezentace aplikace PowerPoint</vt:lpstr>
      <vt:lpstr>2. Společnost STEITZ SECURA GmbH.</vt:lpstr>
      <vt:lpstr>3. Co nás spojuje</vt:lpstr>
      <vt:lpstr>4. Správný výběr pracovní a zásahové obuvi</vt:lpstr>
      <vt:lpstr>4. Správný výběr pracovní a zásahové obuvi</vt:lpstr>
      <vt:lpstr>5. Moderní technologie</vt:lpstr>
      <vt:lpstr>5. Moderní technologie</vt:lpstr>
      <vt:lpstr>5. Moderní technologie</vt:lpstr>
      <vt:lpstr>6. Široká nabídka – www.shaper.cz/eshop</vt:lpstr>
      <vt:lpstr>Prezentace aplikace PowerPoint</vt:lpstr>
      <vt:lpstr>Prezentace aplikace PowerPoint</vt:lpstr>
      <vt:lpstr>Prezentace aplikace PowerPoint</vt:lpstr>
      <vt:lpstr>8. Umíme i něco navíc</vt:lpstr>
      <vt:lpstr>9. Zdravé obouvání ještě jednou</vt:lpstr>
      <vt:lpstr>Prezentace aplikace PowerPoint</vt:lpstr>
      <vt:lpstr>11. Prof. MUDr. Milan Kvapil, CSc., MBA - říká</vt:lpstr>
      <vt:lpstr>12. Výrobní portfolio naší diabetické obuvi</vt:lpstr>
      <vt:lpstr>12. Výrobní portfolio naší diabetické obuvi</vt:lpstr>
      <vt:lpstr>14. Závěr a dotazy</vt:lpstr>
    </vt:vector>
  </TitlesOfParts>
  <Company>Raiffeisen - Leasing, s.r.o.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smatlakk</dc:creator>
  <cp:lastModifiedBy>Karel Šmatlák</cp:lastModifiedBy>
  <cp:revision>605</cp:revision>
  <cp:lastPrinted>2015-07-15T12:02:26Z</cp:lastPrinted>
  <dcterms:created xsi:type="dcterms:W3CDTF">2015-05-25T07:08:10Z</dcterms:created>
  <dcterms:modified xsi:type="dcterms:W3CDTF">2018-09-03T08:30:37Z</dcterms:modified>
</cp:coreProperties>
</file>